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5b906ae3f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5b906ae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9e470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9e4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5b906ae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5b906ae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7cf89e9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7cf89e9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7cf89e97c_0_10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7cf89e97c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7cf89e97c_0_10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7cf89e97c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7cf89e97c_0_10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7cf89e97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5b906ae3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5b906ae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5b906ae3f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5b906ae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jpg"/><Relationship Id="rId13" Type="http://schemas.openxmlformats.org/officeDocument/2006/relationships/image" Target="../media/image14.jpg"/><Relationship Id="rId12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5" Type="http://schemas.openxmlformats.org/officeDocument/2006/relationships/image" Target="../media/image12.jpg"/><Relationship Id="rId6" Type="http://schemas.openxmlformats.org/officeDocument/2006/relationships/image" Target="../media/image8.png"/><Relationship Id="rId7" Type="http://schemas.openxmlformats.org/officeDocument/2006/relationships/image" Target="../media/image3.jp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link.springer.com/chapter/10.1007/978-3-031-26438-2_11" TargetMode="External"/><Relationship Id="rId4" Type="http://schemas.openxmlformats.org/officeDocument/2006/relationships/hyperlink" Target="https://digitalcommons.calpoly.edu/cgi/viewcontent.cgi?article=1330&amp;context=imesp" TargetMode="External"/><Relationship Id="rId5" Type="http://schemas.openxmlformats.org/officeDocument/2006/relationships/hyperlink" Target="https://www.ijert.org/research/data-analysis-using-python-IJERTV10IS070241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Research Fundamental Idea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4294967295" type="subTitle"/>
          </p:nvPr>
        </p:nvSpPr>
        <p:spPr>
          <a:xfrm>
            <a:off x="668225" y="1479675"/>
            <a:ext cx="3300900" cy="28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Libraries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Numpy: </a:t>
            </a:r>
            <a:r>
              <a:rPr lang="en"/>
              <a:t>Mathematical</a:t>
            </a:r>
            <a:r>
              <a:rPr lang="en"/>
              <a:t> Functions, and Numerical Computing.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Pandas: Data analysis and Data Manipulation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Matplotlib: Data Visualization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Seaborn: Uses Matplotlib, but </a:t>
            </a:r>
            <a:r>
              <a:rPr lang="en"/>
              <a:t>simpler</a:t>
            </a:r>
            <a:r>
              <a:rPr lang="en"/>
              <a:t> with more </a:t>
            </a:r>
            <a:r>
              <a:rPr lang="en"/>
              <a:t>attractive</a:t>
            </a:r>
            <a:r>
              <a:rPr lang="en"/>
              <a:t> visualization.</a:t>
            </a:r>
            <a:endParaRPr/>
          </a:p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717750" y="603100"/>
            <a:ext cx="6102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Analysis using Python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300" y="1070425"/>
            <a:ext cx="4198574" cy="36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163" name="Google Shape;163;p23"/>
          <p:cNvSpPr/>
          <p:nvPr/>
        </p:nvSpPr>
        <p:spPr>
          <a:xfrm>
            <a:off x="101163" y="2306284"/>
            <a:ext cx="1424700" cy="6177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idx="4294967295" type="body"/>
          </p:nvPr>
        </p:nvSpPr>
        <p:spPr>
          <a:xfrm>
            <a:off x="101175" y="2314375"/>
            <a:ext cx="1224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Data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Requirements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65" name="Google Shape;165;p23"/>
          <p:cNvGrpSpPr/>
          <p:nvPr/>
        </p:nvGrpSpPr>
        <p:grpSpPr>
          <a:xfrm>
            <a:off x="579200" y="1818307"/>
            <a:ext cx="151323" cy="492022"/>
            <a:chOff x="777447" y="1610215"/>
            <a:chExt cx="198900" cy="593656"/>
          </a:xfrm>
        </p:grpSpPr>
        <p:cxnSp>
          <p:nvCxnSpPr>
            <p:cNvPr id="166" name="Google Shape;166;p23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7" name="Google Shape;167;p23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3"/>
          <p:cNvSpPr txBox="1"/>
          <p:nvPr>
            <p:ph idx="4294967295" type="body"/>
          </p:nvPr>
        </p:nvSpPr>
        <p:spPr>
          <a:xfrm>
            <a:off x="130175" y="1022750"/>
            <a:ext cx="17064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/>
              <a:t>Data is crucial for any study, and must be aligned with the analysis requirements.</a:t>
            </a:r>
            <a:endParaRPr sz="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800"/>
          </a:p>
        </p:txBody>
      </p:sp>
      <p:sp>
        <p:nvSpPr>
          <p:cNvPr descr="Background pointer shape in timeline graphic" id="169" name="Google Shape;169;p23"/>
          <p:cNvSpPr/>
          <p:nvPr/>
        </p:nvSpPr>
        <p:spPr>
          <a:xfrm>
            <a:off x="1224200" y="2306284"/>
            <a:ext cx="1560600" cy="617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4294967295" type="body"/>
          </p:nvPr>
        </p:nvSpPr>
        <p:spPr>
          <a:xfrm>
            <a:off x="1459500" y="2317950"/>
            <a:ext cx="100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0">
                <a:solidFill>
                  <a:schemeClr val="lt1"/>
                </a:solidFill>
              </a:rPr>
              <a:t>Data Collecting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1884249" y="2919569"/>
            <a:ext cx="151323" cy="492022"/>
            <a:chOff x="2223534" y="2938958"/>
            <a:chExt cx="198900" cy="593656"/>
          </a:xfrm>
        </p:grpSpPr>
        <p:cxnSp>
          <p:nvCxnSpPr>
            <p:cNvPr id="172" name="Google Shape;172;p23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3" name="Google Shape;173;p23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3"/>
          <p:cNvSpPr txBox="1"/>
          <p:nvPr>
            <p:ph idx="4294967295" type="body"/>
          </p:nvPr>
        </p:nvSpPr>
        <p:spPr>
          <a:xfrm>
            <a:off x="901313" y="3456300"/>
            <a:ext cx="17064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can be gathered from many kinds of sources, e.g individual testing, cloud data, and other sources.</a:t>
            </a:r>
            <a:endParaRPr sz="3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descr="Background pointer shape in timeline graphic" id="175" name="Google Shape;175;p23"/>
          <p:cNvSpPr/>
          <p:nvPr/>
        </p:nvSpPr>
        <p:spPr>
          <a:xfrm>
            <a:off x="2483269" y="2306284"/>
            <a:ext cx="1560600" cy="617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idx="4294967295" type="body"/>
          </p:nvPr>
        </p:nvSpPr>
        <p:spPr>
          <a:xfrm>
            <a:off x="2708300" y="2317950"/>
            <a:ext cx="100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Data Processing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77" name="Google Shape;177;p23"/>
          <p:cNvGrpSpPr/>
          <p:nvPr/>
        </p:nvGrpSpPr>
        <p:grpSpPr>
          <a:xfrm>
            <a:off x="3128090" y="1818307"/>
            <a:ext cx="151323" cy="492022"/>
            <a:chOff x="3918084" y="1610215"/>
            <a:chExt cx="198900" cy="593656"/>
          </a:xfrm>
        </p:grpSpPr>
        <p:cxnSp>
          <p:nvCxnSpPr>
            <p:cNvPr id="178" name="Google Shape;178;p2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9" name="Google Shape;179;p23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3"/>
          <p:cNvSpPr txBox="1"/>
          <p:nvPr>
            <p:ph idx="4294967295" type="body"/>
          </p:nvPr>
        </p:nvSpPr>
        <p:spPr>
          <a:xfrm>
            <a:off x="2401721" y="1022750"/>
            <a:ext cx="17064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must be organized for analysis, e.g putting the data into a database such as Microsoft Excel.</a:t>
            </a:r>
            <a:endParaRPr sz="3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descr="Background pointer shape in timeline graphic" id="181" name="Google Shape;181;p23"/>
          <p:cNvSpPr/>
          <p:nvPr/>
        </p:nvSpPr>
        <p:spPr>
          <a:xfrm>
            <a:off x="3742338" y="2306284"/>
            <a:ext cx="1560600" cy="617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>
            <p:ph idx="4294967295" type="body"/>
          </p:nvPr>
        </p:nvSpPr>
        <p:spPr>
          <a:xfrm>
            <a:off x="3962825" y="2317950"/>
            <a:ext cx="100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Data Cleaning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83" name="Google Shape;183;p23"/>
          <p:cNvGrpSpPr/>
          <p:nvPr/>
        </p:nvGrpSpPr>
        <p:grpSpPr>
          <a:xfrm>
            <a:off x="4386090" y="2919569"/>
            <a:ext cx="151323" cy="492022"/>
            <a:chOff x="5958946" y="2938958"/>
            <a:chExt cx="198900" cy="593656"/>
          </a:xfrm>
        </p:grpSpPr>
        <p:cxnSp>
          <p:nvCxnSpPr>
            <p:cNvPr id="184" name="Google Shape;184;p23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" name="Google Shape;185;p23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3"/>
          <p:cNvSpPr txBox="1"/>
          <p:nvPr>
            <p:ph idx="4294967295" type="body"/>
          </p:nvPr>
        </p:nvSpPr>
        <p:spPr>
          <a:xfrm>
            <a:off x="3855183" y="3456300"/>
            <a:ext cx="17064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Remove data that is duplicated, errors, outlier data, and sometimes inconsistencies depending on the case.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sp>
        <p:nvSpPr>
          <p:cNvPr descr="Background pointer shape in timeline graphic" id="187" name="Google Shape;187;p23"/>
          <p:cNvSpPr/>
          <p:nvPr/>
        </p:nvSpPr>
        <p:spPr>
          <a:xfrm>
            <a:off x="5001407" y="2306284"/>
            <a:ext cx="1560600" cy="617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>
            <p:ph idx="4294967295" type="body"/>
          </p:nvPr>
        </p:nvSpPr>
        <p:spPr>
          <a:xfrm>
            <a:off x="5252250" y="2317950"/>
            <a:ext cx="100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20">
                <a:solidFill>
                  <a:schemeClr val="lt1"/>
                </a:solidFill>
              </a:rPr>
              <a:t>Exploratory Data Analysis</a:t>
            </a:r>
            <a:endParaRPr sz="1220">
              <a:solidFill>
                <a:schemeClr val="lt1"/>
              </a:solidFill>
            </a:endParaRPr>
          </a:p>
        </p:txBody>
      </p:sp>
      <p:grpSp>
        <p:nvGrpSpPr>
          <p:cNvPr id="189" name="Google Shape;189;p23"/>
          <p:cNvGrpSpPr/>
          <p:nvPr/>
        </p:nvGrpSpPr>
        <p:grpSpPr>
          <a:xfrm>
            <a:off x="5676982" y="1818307"/>
            <a:ext cx="151323" cy="492022"/>
            <a:chOff x="3918084" y="1610215"/>
            <a:chExt cx="198900" cy="593656"/>
          </a:xfrm>
        </p:grpSpPr>
        <p:cxnSp>
          <p:nvCxnSpPr>
            <p:cNvPr id="190" name="Google Shape;190;p2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1" name="Google Shape;191;p23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3"/>
          <p:cNvSpPr txBox="1"/>
          <p:nvPr>
            <p:ph idx="4294967295" type="body"/>
          </p:nvPr>
        </p:nvSpPr>
        <p:spPr>
          <a:xfrm>
            <a:off x="4974671" y="1022750"/>
            <a:ext cx="17064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/>
              <a:t>Data can now be analyzed, and understand the message, finding the average, median, etc. Data visualization is also a common technique used here.</a:t>
            </a:r>
            <a:endParaRPr sz="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800"/>
          </a:p>
        </p:txBody>
      </p:sp>
      <p:sp>
        <p:nvSpPr>
          <p:cNvPr descr="Background pointer shape in timeline graphic" id="193" name="Google Shape;193;p23"/>
          <p:cNvSpPr/>
          <p:nvPr/>
        </p:nvSpPr>
        <p:spPr>
          <a:xfrm>
            <a:off x="6245684" y="2301884"/>
            <a:ext cx="1560600" cy="617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Background pointer shape in timeline graphic" id="194" name="Google Shape;194;p23"/>
          <p:cNvSpPr/>
          <p:nvPr/>
        </p:nvSpPr>
        <p:spPr>
          <a:xfrm>
            <a:off x="7504753" y="2301884"/>
            <a:ext cx="1560600" cy="617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23"/>
          <p:cNvGrpSpPr/>
          <p:nvPr/>
        </p:nvGrpSpPr>
        <p:grpSpPr>
          <a:xfrm>
            <a:off x="8180328" y="1813907"/>
            <a:ext cx="151323" cy="492022"/>
            <a:chOff x="3918084" y="1610215"/>
            <a:chExt cx="198900" cy="593656"/>
          </a:xfrm>
        </p:grpSpPr>
        <p:cxnSp>
          <p:nvCxnSpPr>
            <p:cNvPr id="196" name="Google Shape;196;p23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7" name="Google Shape;197;p23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3"/>
          <p:cNvSpPr txBox="1"/>
          <p:nvPr>
            <p:ph idx="4294967295" type="body"/>
          </p:nvPr>
        </p:nvSpPr>
        <p:spPr>
          <a:xfrm>
            <a:off x="7358942" y="1009550"/>
            <a:ext cx="17064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/>
              <a:t>This can be an application that takes data as input, processes it using a model or algorithm to produce usable output, this output will then be used for decision making, automation, and others.</a:t>
            </a:r>
            <a:endParaRPr sz="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800"/>
          </a:p>
        </p:txBody>
      </p:sp>
      <p:sp>
        <p:nvSpPr>
          <p:cNvPr id="199" name="Google Shape;199;p23"/>
          <p:cNvSpPr txBox="1"/>
          <p:nvPr>
            <p:ph idx="4294967295" type="body"/>
          </p:nvPr>
        </p:nvSpPr>
        <p:spPr>
          <a:xfrm>
            <a:off x="6558700" y="2313551"/>
            <a:ext cx="100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20">
                <a:solidFill>
                  <a:schemeClr val="lt1"/>
                </a:solidFill>
              </a:rPr>
              <a:t>Modeling and Algorithm</a:t>
            </a:r>
            <a:endParaRPr sz="1220">
              <a:solidFill>
                <a:schemeClr val="lt1"/>
              </a:solidFill>
            </a:endParaRPr>
          </a:p>
        </p:txBody>
      </p:sp>
      <p:sp>
        <p:nvSpPr>
          <p:cNvPr id="200" name="Google Shape;200;p23"/>
          <p:cNvSpPr txBox="1"/>
          <p:nvPr>
            <p:ph idx="4294967295" type="body"/>
          </p:nvPr>
        </p:nvSpPr>
        <p:spPr>
          <a:xfrm>
            <a:off x="7778100" y="2313550"/>
            <a:ext cx="1000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Data Product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01" name="Google Shape;201;p23"/>
          <p:cNvGrpSpPr/>
          <p:nvPr/>
        </p:nvGrpSpPr>
        <p:grpSpPr>
          <a:xfrm>
            <a:off x="6849640" y="2923969"/>
            <a:ext cx="151323" cy="492022"/>
            <a:chOff x="5958946" y="2938958"/>
            <a:chExt cx="198900" cy="593656"/>
          </a:xfrm>
        </p:grpSpPr>
        <p:cxnSp>
          <p:nvCxnSpPr>
            <p:cNvPr id="202" name="Google Shape;202;p23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3" name="Google Shape;203;p23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idx="4294967295" type="body"/>
          </p:nvPr>
        </p:nvSpPr>
        <p:spPr>
          <a:xfrm>
            <a:off x="6318733" y="3460700"/>
            <a:ext cx="17064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/>
              <a:t>Algorithms may be applied to the data in order to find the relationship among the variables.</a:t>
            </a:r>
            <a:endParaRPr sz="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800"/>
          </a:p>
        </p:txBody>
      </p:sp>
      <p:sp>
        <p:nvSpPr>
          <p:cNvPr id="205" name="Google Shape;205;p23"/>
          <p:cNvSpPr txBox="1"/>
          <p:nvPr>
            <p:ph idx="4294967295" type="title"/>
          </p:nvPr>
        </p:nvSpPr>
        <p:spPr>
          <a:xfrm>
            <a:off x="1520700" y="171425"/>
            <a:ext cx="6102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Analysis using Python - Data Analysis Steps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375" y="3456300"/>
            <a:ext cx="1905026" cy="10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5" y="245242"/>
            <a:ext cx="1224900" cy="152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76" y="491263"/>
            <a:ext cx="2116137" cy="11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1125" y="711025"/>
            <a:ext cx="1335450" cy="7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6575" y="676937"/>
            <a:ext cx="1000800" cy="100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5250" y="3456300"/>
            <a:ext cx="2453501" cy="158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8050" y="492625"/>
            <a:ext cx="2019600" cy="13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6586" y="492625"/>
            <a:ext cx="2355114" cy="1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57370" y="488226"/>
            <a:ext cx="2453491" cy="13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00075" y="3543325"/>
            <a:ext cx="1560600" cy="14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0750" y="3505999"/>
            <a:ext cx="2355125" cy="157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729450" y="20346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Data-Driven Analysis of Formula 1 Car Races Outcome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AUTOMATION OF DATA ANALYSIS IN FORMULA 1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Data Analysis In Python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Paper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432350" y="1066200"/>
            <a:ext cx="2469300" cy="11436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725">
                <a:solidFill>
                  <a:schemeClr val="lt1"/>
                </a:solidFill>
              </a:rPr>
              <a:t>Automation of </a:t>
            </a:r>
            <a:endParaRPr sz="172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725">
                <a:solidFill>
                  <a:schemeClr val="lt1"/>
                </a:solidFill>
              </a:rPr>
              <a:t>Data Analysis in </a:t>
            </a:r>
            <a:endParaRPr sz="172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725">
                <a:solidFill>
                  <a:schemeClr val="lt1"/>
                </a:solidFill>
              </a:rPr>
              <a:t>Formula 1 Racing</a:t>
            </a:r>
            <a:endParaRPr sz="1725">
              <a:solidFill>
                <a:schemeClr val="lt1"/>
              </a:solidFill>
            </a:endParaRPr>
          </a:p>
        </p:txBody>
      </p:sp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432350" y="2399475"/>
            <a:ext cx="24717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Hardware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Gathering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Analysis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Race Outcomes</a:t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6" name="Google Shape;96;p14"/>
          <p:cNvSpPr/>
          <p:nvPr/>
        </p:nvSpPr>
        <p:spPr>
          <a:xfrm>
            <a:off x="3044776" y="1066200"/>
            <a:ext cx="2760600" cy="1143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4294967295" type="body"/>
          </p:nvPr>
        </p:nvSpPr>
        <p:spPr>
          <a:xfrm>
            <a:off x="34829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 Data-Driven Analysis of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Formula 1 Car Races Outcome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8" name="Google Shape;98;p14"/>
          <p:cNvSpPr txBox="1"/>
          <p:nvPr>
            <p:ph idx="4294967295" type="body"/>
          </p:nvPr>
        </p:nvSpPr>
        <p:spPr>
          <a:xfrm>
            <a:off x="3336146" y="2399475"/>
            <a:ext cx="24717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Framework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PCA </a:t>
            </a:r>
            <a:r>
              <a:rPr lang="en" sz="1600"/>
              <a:t>Methodology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Correlation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 Strategies</a:t>
            </a:r>
            <a:endParaRPr sz="1600"/>
          </a:p>
        </p:txBody>
      </p:sp>
      <p:sp>
        <p:nvSpPr>
          <p:cNvPr id="99" name="Google Shape;99;p14"/>
          <p:cNvSpPr/>
          <p:nvPr/>
        </p:nvSpPr>
        <p:spPr>
          <a:xfrm>
            <a:off x="5948500" y="1066200"/>
            <a:ext cx="2760600" cy="11436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6697333" y="145660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Data Analysis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using Python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01" name="Google Shape;101;p14"/>
          <p:cNvSpPr txBox="1"/>
          <p:nvPr>
            <p:ph idx="4294967295" type="body"/>
          </p:nvPr>
        </p:nvSpPr>
        <p:spPr>
          <a:xfrm>
            <a:off x="6254225" y="2399475"/>
            <a:ext cx="24717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Why Python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Libraries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Analysis Steps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Visualization Data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F1?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 One is a </a:t>
            </a:r>
            <a:r>
              <a:rPr lang="en"/>
              <a:t>motorsport with fast and advanced cars. 10 teams competing around the globe to win the championship.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Winning in Formula One is determined by many factors such as driver skills, car performance, and strategy crafted from the team.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F1 is a mix of innovation, skills, and teamwork which make it one of the most exciting and thrilling motor racing competitions in the world.</a:t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275" y="755373"/>
            <a:ext cx="1455263" cy="145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17750" y="603100"/>
            <a:ext cx="6102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Automation of Data Analysis in Formula 1 Racing</a:t>
            </a:r>
            <a:endParaRPr sz="1700"/>
          </a:p>
        </p:txBody>
      </p:sp>
      <p:sp>
        <p:nvSpPr>
          <p:cNvPr id="114" name="Google Shape;114;p16"/>
          <p:cNvSpPr txBox="1"/>
          <p:nvPr>
            <p:ph idx="4294967295" type="subTitle"/>
          </p:nvPr>
        </p:nvSpPr>
        <p:spPr>
          <a:xfrm>
            <a:off x="668225" y="1479675"/>
            <a:ext cx="3300900" cy="28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/ Data Gathering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Build with high precision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More than 200 Sensors</a:t>
            </a:r>
            <a:br>
              <a:rPr lang="en" sz="1300"/>
            </a:br>
            <a:r>
              <a:rPr lang="en" sz="1300"/>
              <a:t>- G-Force Sensors</a:t>
            </a:r>
            <a:br>
              <a:rPr lang="en" sz="1300"/>
            </a:br>
            <a:r>
              <a:rPr lang="en" sz="1300"/>
              <a:t>- Tire Temperature and Pressure</a:t>
            </a:r>
            <a:br>
              <a:rPr lang="en" sz="1300"/>
            </a:br>
            <a:r>
              <a:rPr lang="en" sz="1300"/>
              <a:t>- Driver Biometric</a:t>
            </a:r>
            <a:br>
              <a:rPr lang="en" sz="1300"/>
            </a:br>
            <a:r>
              <a:rPr lang="en" sz="1300"/>
              <a:t>- Steering Angle Sensor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Driver’s Feedback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 </a:t>
            </a:r>
            <a:r>
              <a:rPr lang="en"/>
              <a:t>1TB</a:t>
            </a:r>
            <a:r>
              <a:rPr lang="en"/>
              <a:t> of data per race per car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75" y="1527688"/>
            <a:ext cx="4870076" cy="273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17750" y="603100"/>
            <a:ext cx="6102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Automation of Data Analysis in Formula 1 Racing</a:t>
            </a:r>
            <a:endParaRPr sz="1700"/>
          </a:p>
        </p:txBody>
      </p:sp>
      <p:sp>
        <p:nvSpPr>
          <p:cNvPr id="121" name="Google Shape;121;p17"/>
          <p:cNvSpPr txBox="1"/>
          <p:nvPr>
            <p:ph idx="4294967295" type="subTitle"/>
          </p:nvPr>
        </p:nvSpPr>
        <p:spPr>
          <a:xfrm>
            <a:off x="668225" y="1479675"/>
            <a:ext cx="3300900" cy="28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Analysis Tool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Customizable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Cost Effective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025" y="1750250"/>
            <a:ext cx="4870076" cy="229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17750" y="603100"/>
            <a:ext cx="6102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Automation of Data Analysis in Formula 1 Racing</a:t>
            </a:r>
            <a:endParaRPr sz="1700"/>
          </a:p>
        </p:txBody>
      </p:sp>
      <p:sp>
        <p:nvSpPr>
          <p:cNvPr id="128" name="Google Shape;128;p18"/>
          <p:cNvSpPr txBox="1"/>
          <p:nvPr>
            <p:ph idx="4294967295" type="subTitle"/>
          </p:nvPr>
        </p:nvSpPr>
        <p:spPr>
          <a:xfrm>
            <a:off x="668225" y="1479675"/>
            <a:ext cx="3300900" cy="28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Outcome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Best Pit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Tire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Risk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 Optimization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275" y="1341450"/>
            <a:ext cx="5196801" cy="18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17750" y="603100"/>
            <a:ext cx="6102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Data-Driven Analysis of Formula 1 Car Races Outcome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35" name="Google Shape;135;p19"/>
          <p:cNvSpPr txBox="1"/>
          <p:nvPr>
            <p:ph idx="4294967295" type="subTitle"/>
          </p:nvPr>
        </p:nvSpPr>
        <p:spPr>
          <a:xfrm>
            <a:off x="668225" y="1479675"/>
            <a:ext cx="3300900" cy="28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Principal Component Analysis (PCA)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 Dimensionality Reduction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Principal Component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Simplified Complex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Dimensionality Reduction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Preserve Variability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Remove Noise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Pattern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900" y="1479675"/>
            <a:ext cx="3228125" cy="32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17750" y="603100"/>
            <a:ext cx="6102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Data-Driven Analysis of Formula 1 Car Races Outcome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42" name="Google Shape;142;p20"/>
          <p:cNvSpPr txBox="1"/>
          <p:nvPr>
            <p:ph idx="4294967295" type="subTitle"/>
          </p:nvPr>
        </p:nvSpPr>
        <p:spPr>
          <a:xfrm>
            <a:off x="668225" y="1479675"/>
            <a:ext cx="3300900" cy="28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Correlation Data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tires have different purpose.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Finishing first tend to mean you are more likely to be the race leader.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675" y="972037"/>
            <a:ext cx="3778826" cy="384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234675" y="4451825"/>
            <a:ext cx="2118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from 2015 - 2019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17750" y="603100"/>
            <a:ext cx="6102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Analysis using Python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0" name="Google Shape;150;p21"/>
          <p:cNvSpPr txBox="1"/>
          <p:nvPr>
            <p:ph idx="4294967295" type="subTitle"/>
          </p:nvPr>
        </p:nvSpPr>
        <p:spPr>
          <a:xfrm>
            <a:off x="668225" y="1479675"/>
            <a:ext cx="3300900" cy="28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Python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Level Language (Easy to use)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Lots of documentation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Tons of Libraries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Versatility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575" y="1144700"/>
            <a:ext cx="2854100" cy="28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